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4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20"/>
    <p:restoredTop sz="94610"/>
  </p:normalViewPr>
  <p:slideViewPr>
    <p:cSldViewPr snapToGrid="0">
      <p:cViewPr varScale="1">
        <p:scale>
          <a:sx n="116" d="100"/>
          <a:sy n="116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5E643-1F71-7745-A992-757EBA77B4A2}" type="datetimeFigureOut">
              <a:rPr lang="de-DE" smtClean="0"/>
              <a:t>18.02.24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7235D-03FE-B64B-A0D4-DA79FDCE55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985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7235D-03FE-B64B-A0D4-DA79FDCE550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546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4AB820-D994-A39E-E503-C9C4B789B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E2389A-8714-43F0-730E-E9DE196FE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18A816-7A8B-3519-C95A-5E3BC19F4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6AB8-7C42-3A46-9C53-4C946F7BBC54}" type="datetime1">
              <a:rPr lang="de-DE" smtClean="0"/>
              <a:t>18.02.24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CC8B7D-CDB6-C0A5-D25E-ADA7180CC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6E65DC-BFF1-E9CB-6A75-8FAE74753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4196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3E5AD3-9CB2-B856-9765-C8B484A7F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528C720-CA3E-2D72-8C2B-08D2F27B32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F88629-3890-E27F-5DA3-701FDE56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DE2A-E4AA-AF4F-B05B-586FDD1F55BB}" type="datetime1">
              <a:rPr lang="de-DE" smtClean="0"/>
              <a:t>18.02.24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B5E5FD-947A-39F1-4549-7652E44C7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BA055A-77A7-D725-01DF-1A603714D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649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91404E1-1988-0E8B-C75B-57B47A8686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A515FAA-B370-7DFB-2D00-8975FA31F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AE90FB-D560-5743-190A-441E86A6C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DEDA-2B82-7349-8823-1ED7C1D59F22}" type="datetime1">
              <a:rPr lang="de-DE" smtClean="0"/>
              <a:t>18.02.24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6A31C8-11F1-33A9-6288-D5B6E03F4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DBED65-CD9B-A6FA-8305-EFFC32859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8225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E9B58C-2F6A-CE34-B395-9CDCC6C2B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95CC50-4C21-5562-5438-B8DF6D76D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1748D8-DFDA-D7AD-1502-B54E1DC29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A7C4-E6BB-404B-AC1D-26ED8C534A04}" type="datetime1">
              <a:rPr lang="de-DE" smtClean="0"/>
              <a:t>18.02.24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AEA891-B817-4558-A032-1AB6E6D25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4C0387-E235-5ECA-F05F-D796E7103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340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D8792B-717C-C8BB-7902-3AD5D6860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1048BA7-E7DF-7602-1456-DDB6E51BF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7352A9-CB0F-2BDD-BD9B-73129ACE2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6D7E9-7507-1444-9AAD-5966600FD458}" type="datetime1">
              <a:rPr lang="de-DE" smtClean="0"/>
              <a:t>18.02.24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178B25-9CAF-D0E6-0231-5B9A6EDAE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503518-CB07-649D-8C9B-A9537781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524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13DC75-18BE-C88C-8D1A-134C322A2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64C730-B6C1-5A45-2DF2-4F058B8C4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2E5F2CA-338C-BEA0-DC0E-06A799E99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9F85E65-1EEF-8B13-7FEE-B8737C240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0C1C-6FD2-0A44-BDED-F2BB05C776F7}" type="datetime1">
              <a:rPr lang="de-DE" smtClean="0"/>
              <a:t>18.02.24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69B23C-09B0-DA0D-D86B-F3CD5A98C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DBA553-A5D8-860A-92C1-0D48ED826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601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D21AF-8D18-ABF2-63C8-4FE4C41FB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CB1D47-3C4B-4A00-4285-D85382726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AF69F93-6CB5-3B45-7287-8F81FA060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83F549D-9D69-0751-CC05-FDD5DD3CC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D78D4F9-F736-1D55-3C61-04C0F4DFE3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0F5FC4C-7AE3-3A9A-5C28-6CE4C108F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C3C9-4476-1A4E-A9B6-F5CDA649AC02}" type="datetime1">
              <a:rPr lang="de-DE" smtClean="0"/>
              <a:t>18.02.24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01DB8B9-7EAF-168F-6E68-99DE8FB8E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E9ABDC5-3A23-FEBE-54BD-3A15D51A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360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87C17E-162C-E6AD-D17E-841938CF7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4914EF9-8CF2-237A-3417-B24D4FA2B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28C6-FDC0-FD4B-BA01-CFF7BD87D837}" type="datetime1">
              <a:rPr lang="de-DE" smtClean="0"/>
              <a:t>18.02.24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D387320-155E-9215-1285-55FAF5F94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5973F5B-E358-33DE-87A6-468D8755A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99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4C15DC1-7AD7-348D-933E-0CD2AE1F4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79E61-C2CF-F346-8AA9-4236A7141F8C}" type="datetime1">
              <a:rPr lang="de-DE" smtClean="0"/>
              <a:t>18.02.24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F5F4948-FA4C-0D1C-3881-3B7C3D22C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B36B1D-29CD-68CB-C329-64A108EB2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9882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49D10F-A96C-2654-1E84-F8D61E455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203E8D-72FF-152C-A802-66EF9E83D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C24DBFE-9FB1-6057-36B8-0B401D278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204F9A2-DCA5-1B79-B8B1-B34ADE641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C7B-4D39-F846-A28C-854B97E0E1CD}" type="datetime1">
              <a:rPr lang="de-DE" smtClean="0"/>
              <a:t>18.02.24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4D85BF-4125-25AC-95FE-394BA8A83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6D0223-29F8-67C6-E103-3E0E7CA78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441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78DA67-2D87-7631-5AF2-9DE792E3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D349E20-41ED-7ED7-CCAD-3166AEC24D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7CE21F2-9B04-199B-FBBD-D4D2D540A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463C29-1BB5-DAB8-8EAE-423318FED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DDB-BE3E-654B-B207-7C052A4AAC29}" type="datetime1">
              <a:rPr lang="de-DE" smtClean="0"/>
              <a:t>18.02.24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9C55DF-60D8-11A4-9F06-828DCD62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B0B70D-D3D0-2A55-3B99-1F65433E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76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D7C4A25-434D-628B-D632-E6458149A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C50083-1D40-3C12-3148-FF0CB83A4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CE3486-282E-1991-97EA-B3E39D0986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14592-D03F-B648-94CD-346A25222868}" type="datetime1">
              <a:rPr lang="de-DE" smtClean="0"/>
              <a:t>18.02.24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903BE3-5452-84FD-DE05-E97D4ADC06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E69C43-22C0-0E47-1CA7-D5EF6021FA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F3FDF-2B6C-7B4F-A67F-EAFEB3696E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61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8B3AE2-D789-56DE-BD0B-4CABC39CD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40620"/>
          </a:xfrm>
        </p:spPr>
        <p:txBody>
          <a:bodyPr>
            <a:normAutofit/>
          </a:bodyPr>
          <a:lstStyle/>
          <a:p>
            <a:pPr algn="ctr"/>
            <a:r>
              <a:rPr lang="de-DE" dirty="0"/>
              <a:t> </a:t>
            </a:r>
            <a:r>
              <a:rPr lang="de-DE" sz="4800" dirty="0"/>
              <a:t>Ein neuer Weg der Infrastrukturfinanzierung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F15DDD1-1038-9F28-E3F0-5EB53D19C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889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B3706-AC0C-378F-22A5-8CDCEB66B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4241"/>
          </a:xfrm>
        </p:spPr>
        <p:txBody>
          <a:bodyPr>
            <a:normAutofit/>
          </a:bodyPr>
          <a:lstStyle/>
          <a:p>
            <a:r>
              <a:rPr lang="de-DE" sz="4000" dirty="0"/>
              <a:t>Das Problem: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838329-3279-E248-30D8-C8D19CC87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981"/>
            <a:ext cx="10515600" cy="3666687"/>
          </a:xfrm>
        </p:spPr>
        <p:txBody>
          <a:bodyPr/>
          <a:lstStyle/>
          <a:p>
            <a:endParaRPr lang="de-DE" dirty="0"/>
          </a:p>
          <a:p>
            <a:r>
              <a:rPr lang="de-DE" dirty="0"/>
              <a:t>Dem Bankensystem fehlt Eigenkapital</a:t>
            </a:r>
          </a:p>
          <a:p>
            <a:endParaRPr lang="de-DE" dirty="0"/>
          </a:p>
          <a:p>
            <a:r>
              <a:rPr lang="de-DE" dirty="0"/>
              <a:t>Der Staatsfinanzierung fehlen Spielräume</a:t>
            </a:r>
          </a:p>
          <a:p>
            <a:endParaRPr lang="de-DE" dirty="0"/>
          </a:p>
          <a:p>
            <a:r>
              <a:rPr lang="de-DE" dirty="0"/>
              <a:t>Gesucht: effektives Refinanzierungsinstrument für Banken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67DC331-F0F3-4E4C-E053-C4149865D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035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F86E42-8C7F-A8B5-1E1C-DB85400A5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3991"/>
          </a:xfrm>
        </p:spPr>
        <p:txBody>
          <a:bodyPr/>
          <a:lstStyle/>
          <a:p>
            <a:r>
              <a:rPr lang="de-DE" dirty="0"/>
              <a:t>Lösung 1: der Verbriefungsmarkt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CE3B71-AD8A-DB56-B367-E1F8AF949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9116"/>
            <a:ext cx="10515600" cy="5574292"/>
          </a:xfrm>
        </p:spPr>
        <p:txBody>
          <a:bodyPr/>
          <a:lstStyle/>
          <a:p>
            <a:endParaRPr lang="de-DE" dirty="0"/>
          </a:p>
          <a:p>
            <a:r>
              <a:rPr lang="de-DE" dirty="0"/>
              <a:t>setzt pro Verbriefung Volumen von mind. 1 Mrd. € voraus</a:t>
            </a:r>
          </a:p>
          <a:p>
            <a:endParaRPr lang="de-DE" dirty="0"/>
          </a:p>
          <a:p>
            <a:r>
              <a:rPr lang="de-DE" dirty="0"/>
              <a:t>aufwändiger Prozess (Ausgliederung der Aktiva, anwaltschaftliche Betreuung, Notar, lediglich Anfangsrating, Steuerung durch Investmentbanking, </a:t>
            </a:r>
            <a:r>
              <a:rPr lang="de-DE" dirty="0" err="1"/>
              <a:t>jährl</a:t>
            </a:r>
            <a:r>
              <a:rPr lang="de-DE" dirty="0"/>
              <a:t>. Managementfee)</a:t>
            </a:r>
          </a:p>
          <a:p>
            <a:endParaRPr lang="de-DE" dirty="0"/>
          </a:p>
          <a:p>
            <a:r>
              <a:rPr lang="de-DE" dirty="0"/>
              <a:t>Intransparenz </a:t>
            </a:r>
            <a:r>
              <a:rPr lang="de-DE" dirty="0" err="1"/>
              <a:t>bezügl</a:t>
            </a:r>
            <a:r>
              <a:rPr lang="de-DE" dirty="0"/>
              <a:t>. Einzelkredit, kein fortlaufendes Rating, keine Reaktionsmöglichkeit bei Einzelinfizierung, teuer für Investoren</a:t>
            </a:r>
          </a:p>
          <a:p>
            <a:endParaRPr lang="de-DE" dirty="0"/>
          </a:p>
          <a:p>
            <a:r>
              <a:rPr lang="de-DE" dirty="0"/>
              <a:t>fehlende Fungibilität, kein Zweitmarkt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A4522E0-AD57-F6CF-B08B-D11F55C4D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8492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1C4741-F201-B3B6-4CF9-326A75682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301" y="191069"/>
            <a:ext cx="10515600" cy="873456"/>
          </a:xfrm>
        </p:spPr>
        <p:txBody>
          <a:bodyPr>
            <a:normAutofit fontScale="90000"/>
          </a:bodyPr>
          <a:lstStyle/>
          <a:p>
            <a:r>
              <a:rPr lang="de-DE" dirty="0"/>
              <a:t>Lösung 2: Investitionsfinanzierung über Kreditplattform einer </a:t>
            </a:r>
            <a:r>
              <a:rPr lang="de-DE" dirty="0" err="1"/>
              <a:t>öffentl</a:t>
            </a:r>
            <a:r>
              <a:rPr lang="de-DE" dirty="0"/>
              <a:t>.—rechtl. Börse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18B75A-1CD9-2984-D6B4-68E0A3790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301" y="1231393"/>
            <a:ext cx="10829498" cy="5626608"/>
          </a:xfrm>
        </p:spPr>
        <p:txBody>
          <a:bodyPr/>
          <a:lstStyle/>
          <a:p>
            <a:r>
              <a:rPr lang="de-DE" dirty="0"/>
              <a:t>Kredite des Bankenapparates werden auf der Plattform begründet und können sofort als Einzelkredit, in Paketen und zu jeweiligen Bruchteilen an Investoren weiterverkauft werden</a:t>
            </a:r>
          </a:p>
          <a:p>
            <a:r>
              <a:rPr lang="de-DE" dirty="0"/>
              <a:t>weil </a:t>
            </a:r>
            <a:r>
              <a:rPr lang="de-DE" dirty="0" err="1"/>
              <a:t>ö.r</a:t>
            </a:r>
            <a:r>
              <a:rPr lang="de-DE" dirty="0"/>
              <a:t>. Kredit- und Börsenplattform: einheitliches Regelwerk (=einheitliche Kreditverträge)</a:t>
            </a:r>
          </a:p>
          <a:p>
            <a:r>
              <a:rPr lang="de-DE" dirty="0"/>
              <a:t>für Investoren hochfungibel, weil über die Plattform jederzeit , auch in Teilen, weiter veräußerbar</a:t>
            </a:r>
          </a:p>
          <a:p>
            <a:r>
              <a:rPr lang="de-DE" dirty="0"/>
              <a:t>bei Paketen </a:t>
            </a:r>
            <a:r>
              <a:rPr lang="de-DE" i="1" dirty="0"/>
              <a:t>fortlaufendes</a:t>
            </a:r>
            <a:r>
              <a:rPr lang="de-DE" dirty="0"/>
              <a:t> Rating für jeden Einzelkredit; infizierte Einzelkredite können ausgesondert und veräußert werden</a:t>
            </a:r>
          </a:p>
          <a:p>
            <a:r>
              <a:rPr lang="de-DE" dirty="0"/>
              <a:t>Kosten zu einem Bruchteil der Verbriefungskosten; Paketbildungen  durch Investmentbanken begleitbar</a:t>
            </a:r>
          </a:p>
          <a:p>
            <a:r>
              <a:rPr lang="de-DE" dirty="0"/>
              <a:t>Zweitmarkt</a:t>
            </a: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924B7F7-B456-BEA3-D1E0-E94B81B27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2342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15EF7-8C2D-96C1-DABF-121D942BB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496" y="232569"/>
            <a:ext cx="10515600" cy="983741"/>
          </a:xfrm>
        </p:spPr>
        <p:txBody>
          <a:bodyPr>
            <a:normAutofit fontScale="90000"/>
          </a:bodyPr>
          <a:lstStyle/>
          <a:p>
            <a:r>
              <a:rPr lang="de-DE" dirty="0"/>
              <a:t>Lösung 2: Investitionsfinanzierung über Kreditplattform einer </a:t>
            </a:r>
            <a:r>
              <a:rPr lang="de-DE" dirty="0" err="1"/>
              <a:t>öffentl</a:t>
            </a:r>
            <a:r>
              <a:rPr lang="de-DE" dirty="0"/>
              <a:t>.—rechtl. Börse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66306F-9B7B-6788-7B13-EBFB4DE34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71" y="1473958"/>
            <a:ext cx="11540320" cy="5213445"/>
          </a:xfrm>
        </p:spPr>
        <p:txBody>
          <a:bodyPr/>
          <a:lstStyle/>
          <a:p>
            <a:endParaRPr lang="de-DE" dirty="0"/>
          </a:p>
          <a:p>
            <a:r>
              <a:rPr lang="de-DE" dirty="0"/>
              <a:t>anwendbar für alle Ebenen der öffentlichen Hand (Bund, Länder, Kommunen, </a:t>
            </a:r>
            <a:r>
              <a:rPr lang="de-DE" dirty="0" err="1"/>
              <a:t>öffentl</a:t>
            </a:r>
            <a:r>
              <a:rPr lang="de-DE" dirty="0"/>
              <a:t>. Körperschaften), aber ö.-r. Schuldenbegrenzung</a:t>
            </a:r>
          </a:p>
          <a:p>
            <a:r>
              <a:rPr lang="de-DE" dirty="0"/>
              <a:t>anwendbar für alle privatwirtschaftlichen Refinanzierungen mit und ohne ö.-r. Ausfallbürgschaft (staatliche </a:t>
            </a:r>
            <a:r>
              <a:rPr lang="de-DE" i="1" dirty="0"/>
              <a:t>Ausfall</a:t>
            </a:r>
            <a:r>
              <a:rPr lang="de-DE" dirty="0"/>
              <a:t>bürgschaften sind in der Regel auf die Staatsschuldenquote nicht anrechenbar) – Infrastrukturmaßnahmen über private Gesellschaften, PPP, Stadtwerke, Wohnungswirtschaft</a:t>
            </a:r>
          </a:p>
          <a:p>
            <a:r>
              <a:rPr lang="de-DE" dirty="0">
                <a:effectLst/>
              </a:rPr>
              <a:t>Fungibilität ermöglicht erneute (auch granulierte) Weitergabe der Kredite an breiteren Kreis von Anlegern und Investoren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E271913-F5E8-01D3-60F0-80C931F8F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47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FA12A4-9CE3-E7FE-E5D3-F322D966D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534"/>
            <a:ext cx="10515600" cy="1091822"/>
          </a:xfrm>
        </p:spPr>
        <p:txBody>
          <a:bodyPr>
            <a:normAutofit fontScale="90000"/>
          </a:bodyPr>
          <a:lstStyle/>
          <a:p>
            <a:r>
              <a:rPr lang="de-DE" dirty="0"/>
              <a:t>Lösung 2: Investitionsfinanzierung über Kreditplattform einer </a:t>
            </a:r>
            <a:r>
              <a:rPr lang="de-DE" dirty="0" err="1"/>
              <a:t>öffentl</a:t>
            </a:r>
            <a:r>
              <a:rPr lang="de-DE" dirty="0"/>
              <a:t>.—rechtl. Börse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B29295-5458-8982-97A9-A537E62A2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46662"/>
            <a:ext cx="11103591" cy="5315803"/>
          </a:xfrm>
        </p:spPr>
        <p:txBody>
          <a:bodyPr>
            <a:normAutofit/>
          </a:bodyPr>
          <a:lstStyle/>
          <a:p>
            <a:r>
              <a:rPr lang="de-DE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Plattform</a:t>
            </a:r>
            <a:r>
              <a:rPr lang="de-D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war in Deutschland schon einmal realisiert, zur Marktreife entwickelt, BaFin-genehmigt, Datenschutz-zertifiziert (seinerzeit intensiv begleitet durch den damaligen Vizepräsidenten der BaFin, Herrn Caspari, </a:t>
            </a:r>
            <a:r>
              <a:rPr lang="de-DE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sowie</a:t>
            </a:r>
            <a:r>
              <a:rPr lang="de-D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Deloitte, PwC und E&amp;Y)</a:t>
            </a:r>
          </a:p>
          <a:p>
            <a:r>
              <a:rPr lang="de-D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gescheitert in der Finanzkrise 2010. Ein Wiederaufleben wurde bisher nicht aktiv verfolgt. Es wäre ohne weiteres möglich, eine solches Geschäftsmodell unter aktueller Regulatorik und Technik wieder aufzubauen</a:t>
            </a:r>
            <a:endParaRPr lang="de-D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Zeitraum: 8 Monate für Struktur Investitionskredite, Kosten lassen sich voraussichtlich bereits durch erste Transaktionen amortisieren</a:t>
            </a:r>
            <a:endParaRPr lang="de-D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2842096-7807-BE7C-8598-9201D8A1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655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7801E423-0093-26F9-45CA-5C90A8455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509760" cy="6858000"/>
          </a:xfrm>
          <a:prstGeom prst="rect">
            <a:avLst/>
          </a:prstGeom>
        </p:spPr>
      </p:pic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F2EFA2CB-D0F6-A4D2-9DE5-DC9B5D6E5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3FDF-2B6C-7B4F-A67F-EAFEB3696EB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39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</Words>
  <Application>Microsoft Macintosh PowerPoint</Application>
  <PresentationFormat>Breitbild</PresentationFormat>
  <Paragraphs>41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 Ein neuer Weg der Infrastrukturfinanzierung</vt:lpstr>
      <vt:lpstr>Das Problem:</vt:lpstr>
      <vt:lpstr>Lösung 1: der Verbriefungsmarkt</vt:lpstr>
      <vt:lpstr>Lösung 2: Investitionsfinanzierung über Kreditplattform einer öffentl.—rechtl. Börse</vt:lpstr>
      <vt:lpstr>Lösung 2: Investitionsfinanzierung über Kreditplattform einer öffentl.—rechtl. Börse</vt:lpstr>
      <vt:lpstr>Lösung 2: Investitionsfinanzierung über Kreditplattform einer öffentl.—rechtl. Börse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Neue Wege der Infrastrukturfinanzierung</dc:title>
  <dc:creator>Robert Pohlhausen</dc:creator>
  <cp:lastModifiedBy>Robert Pohlhausen</cp:lastModifiedBy>
  <cp:revision>13</cp:revision>
  <dcterms:created xsi:type="dcterms:W3CDTF">2024-02-14T11:04:31Z</dcterms:created>
  <dcterms:modified xsi:type="dcterms:W3CDTF">2024-02-18T20:37:45Z</dcterms:modified>
</cp:coreProperties>
</file>